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60" r:id="rId3"/>
  </p:sldIdLst>
  <p:sldSz cx="6858000" cy="9144000" type="letter"/>
  <p:notesSz cx="6858000" cy="9144000"/>
  <p:defaultText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1" d="100"/>
          <a:sy n="81" d="100"/>
        </p:scale>
        <p:origin x="-2264" y="-11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A7760A-825D-4EB3-A28F-CC3F60C204BE}"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40155-230E-4B39-BFDB-F847F72D5317}" type="slidenum">
              <a:rPr lang="en-US" smtClean="0"/>
              <a:t>‹#›</a:t>
            </a:fld>
            <a:endParaRPr lang="en-US"/>
          </a:p>
        </p:txBody>
      </p:sp>
    </p:spTree>
    <p:extLst>
      <p:ext uri="{BB962C8B-B14F-4D97-AF65-F5344CB8AC3E}">
        <p14:creationId xmlns:p14="http://schemas.microsoft.com/office/powerpoint/2010/main" val="1303234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A7760A-825D-4EB3-A28F-CC3F60C204BE}"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40155-230E-4B39-BFDB-F847F72D5317}" type="slidenum">
              <a:rPr lang="en-US" smtClean="0"/>
              <a:t>‹#›</a:t>
            </a:fld>
            <a:endParaRPr lang="en-US"/>
          </a:p>
        </p:txBody>
      </p:sp>
    </p:spTree>
    <p:extLst>
      <p:ext uri="{BB962C8B-B14F-4D97-AF65-F5344CB8AC3E}">
        <p14:creationId xmlns:p14="http://schemas.microsoft.com/office/powerpoint/2010/main" val="1856973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A7760A-825D-4EB3-A28F-CC3F60C204BE}"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40155-230E-4B39-BFDB-F847F72D5317}" type="slidenum">
              <a:rPr lang="en-US" smtClean="0"/>
              <a:t>‹#›</a:t>
            </a:fld>
            <a:endParaRPr lang="en-US"/>
          </a:p>
        </p:txBody>
      </p:sp>
    </p:spTree>
    <p:extLst>
      <p:ext uri="{BB962C8B-B14F-4D97-AF65-F5344CB8AC3E}">
        <p14:creationId xmlns:p14="http://schemas.microsoft.com/office/powerpoint/2010/main" val="81272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A7760A-825D-4EB3-A28F-CC3F60C204BE}"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40155-230E-4B39-BFDB-F847F72D5317}" type="slidenum">
              <a:rPr lang="en-US" smtClean="0"/>
              <a:t>‹#›</a:t>
            </a:fld>
            <a:endParaRPr lang="en-US"/>
          </a:p>
        </p:txBody>
      </p:sp>
    </p:spTree>
    <p:extLst>
      <p:ext uri="{BB962C8B-B14F-4D97-AF65-F5344CB8AC3E}">
        <p14:creationId xmlns:p14="http://schemas.microsoft.com/office/powerpoint/2010/main" val="3758988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A7760A-825D-4EB3-A28F-CC3F60C204BE}"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40155-230E-4B39-BFDB-F847F72D5317}" type="slidenum">
              <a:rPr lang="en-US" smtClean="0"/>
              <a:t>‹#›</a:t>
            </a:fld>
            <a:endParaRPr lang="en-US"/>
          </a:p>
        </p:txBody>
      </p:sp>
    </p:spTree>
    <p:extLst>
      <p:ext uri="{BB962C8B-B14F-4D97-AF65-F5344CB8AC3E}">
        <p14:creationId xmlns:p14="http://schemas.microsoft.com/office/powerpoint/2010/main" val="4079571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A7760A-825D-4EB3-A28F-CC3F60C204BE}" type="datetimeFigureOut">
              <a:rPr lang="en-US" smtClean="0"/>
              <a:t>9/3/14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D40155-230E-4B39-BFDB-F847F72D5317}" type="slidenum">
              <a:rPr lang="en-US" smtClean="0"/>
              <a:t>‹#›</a:t>
            </a:fld>
            <a:endParaRPr lang="en-US"/>
          </a:p>
        </p:txBody>
      </p:sp>
    </p:spTree>
    <p:extLst>
      <p:ext uri="{BB962C8B-B14F-4D97-AF65-F5344CB8AC3E}">
        <p14:creationId xmlns:p14="http://schemas.microsoft.com/office/powerpoint/2010/main" val="3129705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A7760A-825D-4EB3-A28F-CC3F60C204BE}" type="datetimeFigureOut">
              <a:rPr lang="en-US" smtClean="0"/>
              <a:t>9/3/14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D40155-230E-4B39-BFDB-F847F72D5317}" type="slidenum">
              <a:rPr lang="en-US" smtClean="0"/>
              <a:t>‹#›</a:t>
            </a:fld>
            <a:endParaRPr lang="en-US"/>
          </a:p>
        </p:txBody>
      </p:sp>
    </p:spTree>
    <p:extLst>
      <p:ext uri="{BB962C8B-B14F-4D97-AF65-F5344CB8AC3E}">
        <p14:creationId xmlns:p14="http://schemas.microsoft.com/office/powerpoint/2010/main" val="555547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A7760A-825D-4EB3-A28F-CC3F60C204BE}" type="datetimeFigureOut">
              <a:rPr lang="en-US" smtClean="0"/>
              <a:t>9/3/14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D40155-230E-4B39-BFDB-F847F72D5317}" type="slidenum">
              <a:rPr lang="en-US" smtClean="0"/>
              <a:t>‹#›</a:t>
            </a:fld>
            <a:endParaRPr lang="en-US"/>
          </a:p>
        </p:txBody>
      </p:sp>
    </p:spTree>
    <p:extLst>
      <p:ext uri="{BB962C8B-B14F-4D97-AF65-F5344CB8AC3E}">
        <p14:creationId xmlns:p14="http://schemas.microsoft.com/office/powerpoint/2010/main" val="1249705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7760A-825D-4EB3-A28F-CC3F60C204BE}" type="datetimeFigureOut">
              <a:rPr lang="en-US" smtClean="0"/>
              <a:t>9/3/14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D40155-230E-4B39-BFDB-F847F72D5317}" type="slidenum">
              <a:rPr lang="en-US" smtClean="0"/>
              <a:t>‹#›</a:t>
            </a:fld>
            <a:endParaRPr lang="en-US"/>
          </a:p>
        </p:txBody>
      </p:sp>
    </p:spTree>
    <p:extLst>
      <p:ext uri="{BB962C8B-B14F-4D97-AF65-F5344CB8AC3E}">
        <p14:creationId xmlns:p14="http://schemas.microsoft.com/office/powerpoint/2010/main" val="419513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A7760A-825D-4EB3-A28F-CC3F60C204BE}" type="datetimeFigureOut">
              <a:rPr lang="en-US" smtClean="0"/>
              <a:t>9/3/14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D40155-230E-4B39-BFDB-F847F72D5317}" type="slidenum">
              <a:rPr lang="en-US" smtClean="0"/>
              <a:t>‹#›</a:t>
            </a:fld>
            <a:endParaRPr lang="en-US"/>
          </a:p>
        </p:txBody>
      </p:sp>
    </p:spTree>
    <p:extLst>
      <p:ext uri="{BB962C8B-B14F-4D97-AF65-F5344CB8AC3E}">
        <p14:creationId xmlns:p14="http://schemas.microsoft.com/office/powerpoint/2010/main" val="3320666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A7760A-825D-4EB3-A28F-CC3F60C204BE}" type="datetimeFigureOut">
              <a:rPr lang="en-US" smtClean="0"/>
              <a:t>9/3/14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D40155-230E-4B39-BFDB-F847F72D5317}" type="slidenum">
              <a:rPr lang="en-US" smtClean="0"/>
              <a:t>‹#›</a:t>
            </a:fld>
            <a:endParaRPr lang="en-US"/>
          </a:p>
        </p:txBody>
      </p:sp>
    </p:spTree>
    <p:extLst>
      <p:ext uri="{BB962C8B-B14F-4D97-AF65-F5344CB8AC3E}">
        <p14:creationId xmlns:p14="http://schemas.microsoft.com/office/powerpoint/2010/main" val="24399302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9A7760A-825D-4EB3-A28F-CC3F60C204BE}" type="datetimeFigureOut">
              <a:rPr lang="en-US" smtClean="0"/>
              <a:t>9/3/14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8D40155-230E-4B39-BFDB-F847F72D5317}" type="slidenum">
              <a:rPr lang="en-US" smtClean="0"/>
              <a:t>‹#›</a:t>
            </a:fld>
            <a:endParaRPr lang="en-US"/>
          </a:p>
        </p:txBody>
      </p:sp>
    </p:spTree>
    <p:extLst>
      <p:ext uri="{BB962C8B-B14F-4D97-AF65-F5344CB8AC3E}">
        <p14:creationId xmlns:p14="http://schemas.microsoft.com/office/powerpoint/2010/main" val="18231804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6858000" cy="9144000"/>
          </a:xfrm>
        </p:spPr>
      </p:pic>
      <p:sp>
        <p:nvSpPr>
          <p:cNvPr id="5" name="Rectangle 4"/>
          <p:cNvSpPr/>
          <p:nvPr/>
        </p:nvSpPr>
        <p:spPr>
          <a:xfrm>
            <a:off x="471488" y="1006137"/>
            <a:ext cx="3128962" cy="2246769"/>
          </a:xfrm>
          <a:prstGeom prst="rect">
            <a:avLst/>
          </a:prstGeom>
        </p:spPr>
        <p:txBody>
          <a:bodyPr wrap="square">
            <a:spAutoFit/>
          </a:bodyPr>
          <a:lstStyle/>
          <a:p>
            <a:pPr algn="just"/>
            <a:r>
              <a:rPr lang="en-US" sz="1400" dirty="0">
                <a:latin typeface="HelloBasic" panose="02000603000000000000" pitchFamily="2" charset="0"/>
                <a:ea typeface="HelloBasic" panose="02000603000000000000" pitchFamily="2" charset="0"/>
              </a:rPr>
              <a:t>I wanted to tell you about a behavior tool I </a:t>
            </a:r>
            <a:r>
              <a:rPr lang="en-US" sz="1400" dirty="0" smtClean="0">
                <a:latin typeface="HelloBasic" panose="02000603000000000000" pitchFamily="2" charset="0"/>
                <a:ea typeface="HelloBasic" panose="02000603000000000000" pitchFamily="2" charset="0"/>
              </a:rPr>
              <a:t>am goin</a:t>
            </a:r>
            <a:r>
              <a:rPr lang="en-US" sz="1400" dirty="0" smtClean="0">
                <a:latin typeface="HelloBasic" panose="02000603000000000000" pitchFamily="2" charset="0"/>
                <a:ea typeface="HelloBasic" panose="02000603000000000000" pitchFamily="2" charset="0"/>
              </a:rPr>
              <a:t>g to start to </a:t>
            </a:r>
            <a:r>
              <a:rPr lang="en-US" sz="1400" dirty="0" smtClean="0">
                <a:latin typeface="HelloBasic" panose="02000603000000000000" pitchFamily="2" charset="0"/>
                <a:ea typeface="HelloBasic" panose="02000603000000000000" pitchFamily="2" charset="0"/>
              </a:rPr>
              <a:t>use </a:t>
            </a:r>
            <a:r>
              <a:rPr lang="en-US" sz="1400" dirty="0">
                <a:latin typeface="HelloBasic" panose="02000603000000000000" pitchFamily="2" charset="0"/>
                <a:ea typeface="HelloBasic" panose="02000603000000000000" pitchFamily="2" charset="0"/>
              </a:rPr>
              <a:t>in </a:t>
            </a:r>
            <a:r>
              <a:rPr lang="en-US" sz="1400" dirty="0" smtClean="0">
                <a:latin typeface="HelloBasic" panose="02000603000000000000" pitchFamily="2" charset="0"/>
                <a:ea typeface="HelloBasic" panose="02000603000000000000" pitchFamily="2" charset="0"/>
              </a:rPr>
              <a:t>my Class </a:t>
            </a:r>
            <a:r>
              <a:rPr lang="en-US" sz="1400" dirty="0">
                <a:latin typeface="HelloBasic" panose="02000603000000000000" pitchFamily="2" charset="0"/>
                <a:ea typeface="HelloBasic" panose="02000603000000000000" pitchFamily="2" charset="0"/>
              </a:rPr>
              <a:t>Dojo. It is a website that allows teachers to give students immediate feedback on their behaviors</a:t>
            </a:r>
            <a:r>
              <a:rPr lang="en-US" sz="1400" dirty="0" smtClean="0">
                <a:latin typeface="HelloBasic" panose="02000603000000000000" pitchFamily="2" charset="0"/>
                <a:ea typeface="HelloBasic" panose="02000603000000000000" pitchFamily="2" charset="0"/>
              </a:rPr>
              <a:t>, positive </a:t>
            </a:r>
            <a:r>
              <a:rPr lang="en-US" sz="1400" dirty="0">
                <a:latin typeface="HelloBasic" panose="02000603000000000000" pitchFamily="2" charset="0"/>
                <a:ea typeface="HelloBasic" panose="02000603000000000000" pitchFamily="2" charset="0"/>
              </a:rPr>
              <a:t>and negative. Students get very excited when they are awarded </a:t>
            </a:r>
            <a:r>
              <a:rPr lang="en-US" sz="1400" dirty="0" smtClean="0">
                <a:latin typeface="HelloBasic" panose="02000603000000000000" pitchFamily="2" charset="0"/>
                <a:ea typeface="HelloBasic" panose="02000603000000000000" pitchFamily="2" charset="0"/>
              </a:rPr>
              <a:t>points </a:t>
            </a:r>
            <a:r>
              <a:rPr lang="en-US" sz="1400" dirty="0">
                <a:latin typeface="HelloBasic" panose="02000603000000000000" pitchFamily="2" charset="0"/>
                <a:ea typeface="HelloBasic" panose="02000603000000000000" pitchFamily="2" charset="0"/>
              </a:rPr>
              <a:t>and one of the </a:t>
            </a:r>
            <a:r>
              <a:rPr lang="en-US" sz="1400" dirty="0" smtClean="0">
                <a:latin typeface="HelloBasic" panose="02000603000000000000" pitchFamily="2" charset="0"/>
                <a:ea typeface="HelloBasic" panose="02000603000000000000" pitchFamily="2" charset="0"/>
              </a:rPr>
              <a:t>things I am hoping for is that</a:t>
            </a:r>
            <a:r>
              <a:rPr lang="en-US" sz="1400" dirty="0" smtClean="0">
                <a:latin typeface="HelloBasic" panose="02000603000000000000" pitchFamily="2" charset="0"/>
                <a:ea typeface="HelloBasic" panose="02000603000000000000" pitchFamily="2" charset="0"/>
              </a:rPr>
              <a:t> </a:t>
            </a:r>
            <a:r>
              <a:rPr lang="en-US" sz="1400" dirty="0">
                <a:latin typeface="HelloBasic" panose="02000603000000000000" pitchFamily="2" charset="0"/>
                <a:ea typeface="HelloBasic" panose="02000603000000000000" pitchFamily="2" charset="0"/>
              </a:rPr>
              <a:t>they </a:t>
            </a:r>
            <a:r>
              <a:rPr lang="en-US" sz="1400" dirty="0" smtClean="0">
                <a:latin typeface="HelloBasic" panose="02000603000000000000" pitchFamily="2" charset="0"/>
                <a:ea typeface="HelloBasic" panose="02000603000000000000" pitchFamily="2" charset="0"/>
              </a:rPr>
              <a:t>will even root </a:t>
            </a:r>
            <a:r>
              <a:rPr lang="en-US" sz="1400" dirty="0">
                <a:latin typeface="HelloBasic" panose="02000603000000000000" pitchFamily="2" charset="0"/>
                <a:ea typeface="HelloBasic" panose="02000603000000000000" pitchFamily="2" charset="0"/>
              </a:rPr>
              <a:t>for each other</a:t>
            </a:r>
            <a:r>
              <a:rPr lang="en-US" sz="1400" dirty="0" smtClean="0">
                <a:latin typeface="HelloBasic" panose="02000603000000000000" pitchFamily="2" charset="0"/>
                <a:ea typeface="HelloBasic" panose="02000603000000000000" pitchFamily="2" charset="0"/>
              </a:rPr>
              <a:t>!</a:t>
            </a:r>
            <a:endParaRPr lang="en-US" sz="2800" dirty="0" smtClean="0">
              <a:ln>
                <a:solidFill>
                  <a:sysClr val="windowText" lastClr="000000"/>
                </a:solidFill>
              </a:ln>
              <a:effectLst/>
              <a:latin typeface="HelloTypeHype" panose="02000603000000000000" pitchFamily="2" charset="0"/>
              <a:ea typeface="HelloTypeHype" panose="02000603000000000000" pitchFamily="2" charset="0"/>
              <a:cs typeface="Times New Roman" panose="02020603050405020304" pitchFamily="18" charset="0"/>
            </a:endParaRPr>
          </a:p>
        </p:txBody>
      </p:sp>
      <p:sp>
        <p:nvSpPr>
          <p:cNvPr id="6" name="Rectangle 5"/>
          <p:cNvSpPr/>
          <p:nvPr/>
        </p:nvSpPr>
        <p:spPr>
          <a:xfrm>
            <a:off x="476251" y="3340805"/>
            <a:ext cx="5991224" cy="4110356"/>
          </a:xfrm>
          <a:prstGeom prst="rect">
            <a:avLst/>
          </a:prstGeom>
        </p:spPr>
        <p:txBody>
          <a:bodyPr wrap="square">
            <a:spAutoFit/>
          </a:bodyPr>
          <a:lstStyle/>
          <a:p>
            <a:pPr algn="just"/>
            <a:r>
              <a:rPr lang="en-US" sz="1400" dirty="0" smtClean="0">
                <a:latin typeface="HelloBasic" panose="02000603000000000000" pitchFamily="2" charset="0"/>
                <a:ea typeface="HelloBasic" panose="02000603000000000000" pitchFamily="2" charset="0"/>
              </a:rPr>
              <a:t> </a:t>
            </a:r>
          </a:p>
          <a:p>
            <a:pPr algn="just"/>
            <a:r>
              <a:rPr lang="en-US" sz="1400" dirty="0" smtClean="0">
                <a:latin typeface="HelloBasic" panose="02000603000000000000" pitchFamily="2" charset="0"/>
                <a:ea typeface="HelloBasic" panose="02000603000000000000" pitchFamily="2" charset="0"/>
              </a:rPr>
              <a:t>One of the great features of Class Dojo is that it allows me to send you a “behavior and skills report” every </a:t>
            </a:r>
            <a:r>
              <a:rPr lang="en-US" sz="1400" dirty="0" smtClean="0">
                <a:latin typeface="HelloBasic" panose="02000603000000000000" pitchFamily="2" charset="0"/>
                <a:ea typeface="HelloBasic" panose="02000603000000000000" pitchFamily="2" charset="0"/>
              </a:rPr>
              <a:t>Friday in their backpacks.  </a:t>
            </a:r>
            <a:r>
              <a:rPr lang="en-US" sz="1400" dirty="0" smtClean="0">
                <a:latin typeface="HelloBasic" panose="02000603000000000000" pitchFamily="2" charset="0"/>
                <a:ea typeface="HelloBasic" panose="02000603000000000000" pitchFamily="2" charset="0"/>
              </a:rPr>
              <a:t>My hope is that this will bring </a:t>
            </a:r>
            <a:r>
              <a:rPr lang="en-US" sz="1400" dirty="0" smtClean="0">
                <a:latin typeface="HelloBasic" panose="02000603000000000000" pitchFamily="2" charset="0"/>
                <a:ea typeface="HelloBasic" panose="02000603000000000000" pitchFamily="2" charset="0"/>
              </a:rPr>
              <a:t>us</a:t>
            </a:r>
            <a:r>
              <a:rPr lang="en-US" sz="1400" dirty="0" smtClean="0">
                <a:latin typeface="HelloBasic" panose="02000603000000000000" pitchFamily="2" charset="0"/>
                <a:ea typeface="HelloBasic" panose="02000603000000000000" pitchFamily="2" charset="0"/>
              </a:rPr>
              <a:t> </a:t>
            </a:r>
            <a:r>
              <a:rPr lang="en-US" sz="1400" dirty="0" smtClean="0">
                <a:latin typeface="HelloBasic" panose="02000603000000000000" pitchFamily="2" charset="0"/>
                <a:ea typeface="HelloBasic" panose="02000603000000000000" pitchFamily="2" charset="0"/>
              </a:rPr>
              <a:t>closer together, and help you better understand the progress of your student on a week to week basis. </a:t>
            </a:r>
          </a:p>
          <a:p>
            <a:pPr algn="just"/>
            <a:r>
              <a:rPr lang="en-US" sz="1400" dirty="0" smtClean="0">
                <a:latin typeface="HelloBasic" panose="02000603000000000000" pitchFamily="2" charset="0"/>
                <a:ea typeface="HelloBasic" panose="02000603000000000000" pitchFamily="2" charset="0"/>
              </a:rPr>
              <a:t> </a:t>
            </a:r>
          </a:p>
          <a:p>
            <a:pPr algn="just"/>
            <a:r>
              <a:rPr lang="en-US" sz="1400" dirty="0" smtClean="0">
                <a:latin typeface="HelloBasic" panose="02000603000000000000" pitchFamily="2" charset="0"/>
                <a:ea typeface="HelloBasic" panose="02000603000000000000" pitchFamily="2" charset="0"/>
              </a:rPr>
              <a:t>Students are also able to have their own account using a special code so they can customize their monsters avatars on their own! </a:t>
            </a:r>
          </a:p>
          <a:p>
            <a:pPr algn="just"/>
            <a:r>
              <a:rPr lang="en-US" sz="1400" dirty="0" smtClean="0">
                <a:latin typeface="HelloBasic" panose="02000603000000000000" pitchFamily="2" charset="0"/>
                <a:ea typeface="HelloBasic" panose="02000603000000000000" pitchFamily="2" charset="0"/>
              </a:rPr>
              <a:t> </a:t>
            </a:r>
          </a:p>
          <a:p>
            <a:pPr algn="just"/>
            <a:r>
              <a:rPr lang="en-US" sz="1400" dirty="0" smtClean="0">
                <a:latin typeface="HelloBasic" panose="02000603000000000000" pitchFamily="2" charset="0"/>
                <a:ea typeface="HelloBasic" panose="02000603000000000000" pitchFamily="2" charset="0"/>
              </a:rPr>
              <a:t>I know you will be proud to see the great behaviors they are displaying, and in turn, if there is something they need to work on, you will be able to see that as well. </a:t>
            </a:r>
          </a:p>
          <a:p>
            <a:pPr algn="just">
              <a:lnSpc>
                <a:spcPct val="115000"/>
              </a:lnSpc>
            </a:pPr>
            <a:endParaRPr lang="en-US" sz="1400" dirty="0" smtClean="0">
              <a:ln>
                <a:solidFill>
                  <a:sysClr val="windowText" lastClr="000000"/>
                </a:solidFill>
              </a:ln>
              <a:effectLst/>
              <a:latin typeface="HelloBasic" panose="02000603000000000000" pitchFamily="2" charset="0"/>
              <a:ea typeface="HelloBasic" panose="02000603000000000000" pitchFamily="2" charset="0"/>
              <a:cs typeface="Times New Roman" panose="02020603050405020304" pitchFamily="18" charset="0"/>
            </a:endParaRPr>
          </a:p>
          <a:p>
            <a:pPr algn="just"/>
            <a:r>
              <a:rPr lang="en-US" sz="1400" dirty="0" smtClean="0">
                <a:latin typeface="HelloBasic" panose="02000603000000000000" pitchFamily="2" charset="0"/>
                <a:ea typeface="HelloBasic" panose="02000603000000000000" pitchFamily="2" charset="0"/>
              </a:rPr>
              <a:t>Please fill out this form so I can get your email address to send an invite. You will need to respond to the invite to confirm your account and then you will be all set up!  </a:t>
            </a:r>
          </a:p>
          <a:p>
            <a:pPr algn="just"/>
            <a:r>
              <a:rPr lang="en-US" sz="700" dirty="0" smtClean="0">
                <a:latin typeface="HelloBasic" panose="02000603000000000000" pitchFamily="2" charset="0"/>
                <a:ea typeface="HelloBasic" panose="02000603000000000000" pitchFamily="2" charset="0"/>
              </a:rPr>
              <a:t> </a:t>
            </a:r>
          </a:p>
          <a:p>
            <a:pPr algn="ctr"/>
            <a:r>
              <a:rPr lang="en-US" sz="1400" dirty="0" smtClean="0">
                <a:latin typeface="HelloBasic" panose="02000603000000000000" pitchFamily="2" charset="0"/>
                <a:ea typeface="HelloBasic" panose="02000603000000000000" pitchFamily="2" charset="0"/>
              </a:rPr>
              <a:t>Thank you for your continued support</a:t>
            </a:r>
            <a:r>
              <a:rPr lang="en-US" sz="1400" dirty="0" smtClean="0">
                <a:latin typeface="HelloBasic" panose="02000603000000000000" pitchFamily="2" charset="0"/>
                <a:ea typeface="HelloBasic" panose="02000603000000000000" pitchFamily="2" charset="0"/>
              </a:rPr>
              <a:t>!</a:t>
            </a:r>
          </a:p>
          <a:p>
            <a:pPr algn="ctr"/>
            <a:r>
              <a:rPr lang="en-US" sz="1400" dirty="0" smtClean="0">
                <a:latin typeface="HelloBasic" panose="02000603000000000000" pitchFamily="2" charset="0"/>
                <a:ea typeface="HelloBasic" panose="02000603000000000000" pitchFamily="2" charset="0"/>
              </a:rPr>
              <a:t>Mrs. Listenberger</a:t>
            </a:r>
            <a:endParaRPr lang="en-US" sz="1400" dirty="0" smtClean="0">
              <a:latin typeface="HelloBasic" panose="02000603000000000000" pitchFamily="2" charset="0"/>
              <a:ea typeface="HelloBasic" panose="02000603000000000000" pitchFamily="2" charset="0"/>
            </a:endParaRPr>
          </a:p>
        </p:txBody>
      </p:sp>
      <p:sp>
        <p:nvSpPr>
          <p:cNvPr id="7" name="Rectangle 6"/>
          <p:cNvSpPr/>
          <p:nvPr/>
        </p:nvSpPr>
        <p:spPr>
          <a:xfrm>
            <a:off x="1627364" y="7697767"/>
            <a:ext cx="4840111" cy="1061829"/>
          </a:xfrm>
          <a:prstGeom prst="rect">
            <a:avLst/>
          </a:prstGeom>
        </p:spPr>
        <p:txBody>
          <a:bodyPr wrap="square">
            <a:spAutoFit/>
          </a:bodyPr>
          <a:lstStyle/>
          <a:p>
            <a:pPr>
              <a:lnSpc>
                <a:spcPct val="150000"/>
              </a:lnSpc>
            </a:pPr>
            <a:r>
              <a:rPr lang="en-US" sz="1400" dirty="0" smtClean="0">
                <a:effectLst/>
                <a:latin typeface="HelloBasic" panose="02000603000000000000" pitchFamily="2" charset="0"/>
                <a:ea typeface="HelloBasic" panose="02000603000000000000" pitchFamily="2" charset="0"/>
                <a:cs typeface="Times New Roman" panose="02020603050405020304" pitchFamily="18" charset="0"/>
              </a:rPr>
              <a:t>Student Name: </a:t>
            </a:r>
            <a:r>
              <a:rPr lang="en-US" sz="1000" dirty="0" smtClean="0">
                <a:effectLst/>
                <a:latin typeface="HelloBasic" panose="02000603000000000000" pitchFamily="2" charset="0"/>
                <a:ea typeface="HelloBasic" panose="02000603000000000000" pitchFamily="2" charset="0"/>
                <a:cs typeface="Times New Roman" panose="02020603050405020304" pitchFamily="18" charset="0"/>
              </a:rPr>
              <a:t>______________________________________________ </a:t>
            </a:r>
          </a:p>
          <a:p>
            <a:pPr>
              <a:lnSpc>
                <a:spcPct val="150000"/>
              </a:lnSpc>
            </a:pPr>
            <a:r>
              <a:rPr lang="en-US" sz="1400" dirty="0" smtClean="0">
                <a:effectLst/>
                <a:latin typeface="HelloBasic" panose="02000603000000000000" pitchFamily="2" charset="0"/>
                <a:ea typeface="HelloBasic" panose="02000603000000000000" pitchFamily="2" charset="0"/>
                <a:cs typeface="Times New Roman" panose="02020603050405020304" pitchFamily="18" charset="0"/>
              </a:rPr>
              <a:t>Parent Name: </a:t>
            </a:r>
            <a:r>
              <a:rPr lang="en-US" sz="1000" dirty="0" smtClean="0">
                <a:effectLst/>
                <a:latin typeface="HelloBasic" panose="02000603000000000000" pitchFamily="2" charset="0"/>
                <a:ea typeface="HelloBasic" panose="02000603000000000000" pitchFamily="2" charset="0"/>
                <a:cs typeface="Times New Roman" panose="02020603050405020304" pitchFamily="18" charset="0"/>
              </a:rPr>
              <a:t>_______________________________________________</a:t>
            </a:r>
            <a:endParaRPr lang="en-US" sz="1400" dirty="0" smtClean="0">
              <a:effectLst/>
              <a:latin typeface="HelloBasic" panose="02000603000000000000" pitchFamily="2" charset="0"/>
              <a:ea typeface="HelloBasic" panose="02000603000000000000" pitchFamily="2" charset="0"/>
              <a:cs typeface="Times New Roman" panose="02020603050405020304" pitchFamily="18" charset="0"/>
            </a:endParaRPr>
          </a:p>
          <a:p>
            <a:pPr>
              <a:lnSpc>
                <a:spcPct val="150000"/>
              </a:lnSpc>
            </a:pPr>
            <a:r>
              <a:rPr lang="en-US" sz="1400" dirty="0" smtClean="0">
                <a:effectLst/>
                <a:latin typeface="HelloBasic" panose="02000603000000000000" pitchFamily="2" charset="0"/>
                <a:ea typeface="HelloBasic" panose="02000603000000000000" pitchFamily="2" charset="0"/>
                <a:cs typeface="Times New Roman" panose="02020603050405020304" pitchFamily="18" charset="0"/>
              </a:rPr>
              <a:t>Your email address: </a:t>
            </a:r>
            <a:r>
              <a:rPr lang="en-US" sz="1000" dirty="0" smtClean="0">
                <a:effectLst/>
                <a:latin typeface="HelloBasic" panose="02000603000000000000" pitchFamily="2" charset="0"/>
                <a:ea typeface="HelloBasic" panose="02000603000000000000" pitchFamily="2" charset="0"/>
                <a:cs typeface="Times New Roman" panose="02020603050405020304" pitchFamily="18" charset="0"/>
              </a:rPr>
              <a:t>________________________________________</a:t>
            </a:r>
            <a:endParaRPr lang="en-US" sz="1400" dirty="0">
              <a:effectLst/>
              <a:latin typeface="HelloBasic" panose="02000603000000000000" pitchFamily="2" charset="0"/>
              <a:ea typeface="HelloBasic" panose="02000603000000000000" pitchFamily="2" charset="0"/>
              <a:cs typeface="Times New Roman" panose="02020603050405020304" pitchFamily="18" charset="0"/>
            </a:endParaRPr>
          </a:p>
        </p:txBody>
      </p:sp>
    </p:spTree>
    <p:extLst>
      <p:ext uri="{BB962C8B-B14F-4D97-AF65-F5344CB8AC3E}">
        <p14:creationId xmlns:p14="http://schemas.microsoft.com/office/powerpoint/2010/main" val="3524585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Font used is: Hello Basic</a:t>
            </a:r>
            <a:endParaRPr lang="en-US" sz="4000" dirty="0"/>
          </a:p>
        </p:txBody>
      </p:sp>
    </p:spTree>
    <p:extLst>
      <p:ext uri="{BB962C8B-B14F-4D97-AF65-F5344CB8AC3E}">
        <p14:creationId xmlns:p14="http://schemas.microsoft.com/office/powerpoint/2010/main" val="33946029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88</Words>
  <Application>Microsoft Macintosh PowerPoint</Application>
  <PresentationFormat>Letter Paper (8.5x11 in)</PresentationFormat>
  <Paragraphs>16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Font used is: Hello Basic</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Alexis Sanchez</dc:creator>
  <cp:lastModifiedBy>Teacher Listenberger</cp:lastModifiedBy>
  <cp:revision>3</cp:revision>
  <cp:lastPrinted>2014-09-03T18:27:33Z</cp:lastPrinted>
  <dcterms:created xsi:type="dcterms:W3CDTF">2014-08-12T19:26:37Z</dcterms:created>
  <dcterms:modified xsi:type="dcterms:W3CDTF">2014-09-03T19:16:27Z</dcterms:modified>
</cp:coreProperties>
</file>